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5"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18" autoAdjust="0"/>
    <p:restoredTop sz="94660"/>
  </p:normalViewPr>
  <p:slideViewPr>
    <p:cSldViewPr>
      <p:cViewPr varScale="1">
        <p:scale>
          <a:sx n="74" d="100"/>
          <a:sy n="74" d="100"/>
        </p:scale>
        <p:origin x="-108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D69AEE-68E2-40DE-BB6B-D38601559DBD}" type="datetimeFigureOut">
              <a:rPr lang="en-US" smtClean="0"/>
              <a:pPr/>
              <a:t>5/11/2010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68C993-DEAE-43F8-B327-A6550503EFFB}"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68C993-DEAE-43F8-B327-A6550503EFFB}"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68C993-DEAE-43F8-B327-A6550503EFFB}" type="slidenum">
              <a:rPr lang="en-US" smtClean="0"/>
              <a:pPr/>
              <a:t>10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068C993-DEAE-43F8-B327-A6550503EFFB}"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68C993-DEAE-43F8-B327-A6550503EFFB}"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68C993-DEAE-43F8-B327-A6550503EFFB}"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68C993-DEAE-43F8-B327-A6550503EFFB}"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68C993-DEAE-43F8-B327-A6550503EFFB}"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68C993-DEAE-43F8-B327-A6550503EFFB}"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68C993-DEAE-43F8-B327-A6550503EFFB}"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068C993-DEAE-43F8-B327-A6550503EFFB}"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1290EA-33B7-4AB3-B75C-25F4E03BF287}" type="datetimeFigureOut">
              <a:rPr lang="en-US" smtClean="0"/>
              <a:pPr/>
              <a:t>5/11/2010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C145F0-0241-46FE-8824-F109E2E9A33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1290EA-33B7-4AB3-B75C-25F4E03BF287}" type="datetimeFigureOut">
              <a:rPr lang="en-US" smtClean="0"/>
              <a:pPr/>
              <a:t>5/11/2010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C145F0-0241-46FE-8824-F109E2E9A33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1290EA-33B7-4AB3-B75C-25F4E03BF287}" type="datetimeFigureOut">
              <a:rPr lang="en-US" smtClean="0"/>
              <a:pPr/>
              <a:t>5/11/2010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C145F0-0241-46FE-8824-F109E2E9A33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1290EA-33B7-4AB3-B75C-25F4E03BF287}" type="datetimeFigureOut">
              <a:rPr lang="en-US" smtClean="0"/>
              <a:pPr/>
              <a:t>5/11/2010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C145F0-0241-46FE-8824-F109E2E9A33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1290EA-33B7-4AB3-B75C-25F4E03BF287}" type="datetimeFigureOut">
              <a:rPr lang="en-US" smtClean="0"/>
              <a:pPr/>
              <a:t>5/11/2010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C145F0-0241-46FE-8824-F109E2E9A33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1290EA-33B7-4AB3-B75C-25F4E03BF287}" type="datetimeFigureOut">
              <a:rPr lang="en-US" smtClean="0"/>
              <a:pPr/>
              <a:t>5/11/2010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C145F0-0241-46FE-8824-F109E2E9A33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1290EA-33B7-4AB3-B75C-25F4E03BF287}" type="datetimeFigureOut">
              <a:rPr lang="en-US" smtClean="0"/>
              <a:pPr/>
              <a:t>5/11/2010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C145F0-0241-46FE-8824-F109E2E9A33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1290EA-33B7-4AB3-B75C-25F4E03BF287}" type="datetimeFigureOut">
              <a:rPr lang="en-US" smtClean="0"/>
              <a:pPr/>
              <a:t>5/11/2010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C145F0-0241-46FE-8824-F109E2E9A33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1290EA-33B7-4AB3-B75C-25F4E03BF287}" type="datetimeFigureOut">
              <a:rPr lang="en-US" smtClean="0"/>
              <a:pPr/>
              <a:t>5/11/2010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C145F0-0241-46FE-8824-F109E2E9A33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1290EA-33B7-4AB3-B75C-25F4E03BF287}" type="datetimeFigureOut">
              <a:rPr lang="en-US" smtClean="0"/>
              <a:pPr/>
              <a:t>5/11/2010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C145F0-0241-46FE-8824-F109E2E9A33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1290EA-33B7-4AB3-B75C-25F4E03BF287}" type="datetimeFigureOut">
              <a:rPr lang="en-US" smtClean="0"/>
              <a:pPr/>
              <a:t>5/11/2010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C145F0-0241-46FE-8824-F109E2E9A33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1290EA-33B7-4AB3-B75C-25F4E03BF287}" type="datetimeFigureOut">
              <a:rPr lang="en-US" smtClean="0"/>
              <a:pPr/>
              <a:t>5/11/2010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C145F0-0241-46FE-8824-F109E2E9A33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152400"/>
            <a:ext cx="4724400" cy="4572000"/>
          </a:xfrm>
        </p:spPr>
        <p:txBody>
          <a:bodyPr>
            <a:normAutofit/>
          </a:bodyPr>
          <a:lstStyle/>
          <a:p>
            <a:r>
              <a:rPr lang="en-US" dirty="0" smtClean="0">
                <a:solidFill>
                  <a:schemeClr val="accent3">
                    <a:lumMod val="75000"/>
                  </a:schemeClr>
                </a:solidFill>
              </a:rPr>
              <a:t>      </a:t>
            </a:r>
            <a:r>
              <a:rPr lang="en-US" sz="6600" b="1" dirty="0" smtClean="0">
                <a:solidFill>
                  <a:schemeClr val="accent3">
                    <a:lumMod val="75000"/>
                  </a:schemeClr>
                </a:solidFill>
              </a:rPr>
              <a:t>Venezuelan Art and Culture</a:t>
            </a:r>
            <a:r>
              <a:rPr lang="en-US" dirty="0" smtClean="0">
                <a:solidFill>
                  <a:schemeClr val="accent3">
                    <a:lumMod val="75000"/>
                  </a:schemeClr>
                </a:solidFill>
              </a:rPr>
              <a:t/>
            </a:r>
            <a:br>
              <a:rPr lang="en-US" dirty="0" smtClean="0">
                <a:solidFill>
                  <a:schemeClr val="accent3">
                    <a:lumMod val="75000"/>
                  </a:schemeClr>
                </a:solidFill>
              </a:rPr>
            </a:br>
            <a:endParaRPr lang="en-US" dirty="0">
              <a:solidFill>
                <a:schemeClr val="accent3">
                  <a:lumMod val="75000"/>
                </a:schemeClr>
              </a:solidFill>
            </a:endParaRPr>
          </a:p>
        </p:txBody>
      </p:sp>
      <p:sp>
        <p:nvSpPr>
          <p:cNvPr id="3" name="Subtitle 2"/>
          <p:cNvSpPr>
            <a:spLocks noGrp="1"/>
          </p:cNvSpPr>
          <p:nvPr>
            <p:ph type="subTitle" idx="1"/>
          </p:nvPr>
        </p:nvSpPr>
        <p:spPr>
          <a:xfrm>
            <a:off x="1371600" y="4038600"/>
            <a:ext cx="6172200" cy="1828800"/>
          </a:xfrm>
        </p:spPr>
        <p:txBody>
          <a:bodyPr>
            <a:normAutofit/>
          </a:bodyPr>
          <a:lstStyle/>
          <a:p>
            <a:r>
              <a:rPr lang="en-US" u="sng" dirty="0" smtClean="0">
                <a:solidFill>
                  <a:schemeClr val="accent3">
                    <a:lumMod val="50000"/>
                  </a:schemeClr>
                </a:solidFill>
              </a:rPr>
              <a:t>By Sarah Murvin</a:t>
            </a:r>
          </a:p>
          <a:p>
            <a:endParaRPr lang="en-US" dirty="0">
              <a:solidFill>
                <a:schemeClr val="tx1"/>
              </a:solidFill>
            </a:endParaRPr>
          </a:p>
          <a:p>
            <a:r>
              <a:rPr lang="en-US" sz="1400" i="1" dirty="0" smtClean="0">
                <a:solidFill>
                  <a:schemeClr val="accent3">
                    <a:lumMod val="20000"/>
                    <a:lumOff val="80000"/>
                  </a:schemeClr>
                </a:solidFill>
              </a:rPr>
              <a:t>No pictures are added, you will find plenty of pictures in my Collage</a:t>
            </a:r>
            <a:r>
              <a:rPr lang="en-US" sz="1400" dirty="0" smtClean="0">
                <a:solidFill>
                  <a:schemeClr val="accent3">
                    <a:lumMod val="50000"/>
                  </a:schemeClr>
                </a:solidFill>
              </a:rPr>
              <a:t>. </a:t>
            </a:r>
          </a:p>
        </p:txBody>
      </p:sp>
    </p:spTree>
  </p:cSld>
  <p:clrMapOvr>
    <a:masterClrMapping/>
  </p:clrMapOvr>
  <p:transition spd="slow">
    <p:dissolv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to Visit </a:t>
            </a:r>
            <a:endParaRPr lang="en-US" dirty="0"/>
          </a:p>
        </p:txBody>
      </p:sp>
      <p:sp>
        <p:nvSpPr>
          <p:cNvPr id="3" name="Content Placeholder 2"/>
          <p:cNvSpPr>
            <a:spLocks noGrp="1"/>
          </p:cNvSpPr>
          <p:nvPr>
            <p:ph idx="1"/>
          </p:nvPr>
        </p:nvSpPr>
        <p:spPr/>
        <p:txBody>
          <a:bodyPr/>
          <a:lstStyle/>
          <a:p>
            <a:r>
              <a:rPr lang="en-US" dirty="0" smtClean="0">
                <a:solidFill>
                  <a:schemeClr val="bg1"/>
                </a:solidFill>
              </a:rPr>
              <a:t>Carcass, which has long been the most talked about romantic place in South America. This capital city of Venezuela has more to offer in terms of recreation and cultural activities. Widely appreciated for its cosmopolitan and fascinating life, you will find </a:t>
            </a:r>
            <a:r>
              <a:rPr lang="en-US" dirty="0" smtClean="0">
                <a:solidFill>
                  <a:schemeClr val="bg1"/>
                </a:solidFill>
              </a:rPr>
              <a:t>countless </a:t>
            </a:r>
            <a:r>
              <a:rPr lang="en-US" dirty="0" smtClean="0">
                <a:solidFill>
                  <a:schemeClr val="bg1"/>
                </a:solidFill>
              </a:rPr>
              <a:t>architectural landmarks, museums, art galleries, theatres and home to some of the best nightclubs of the region.</a:t>
            </a:r>
            <a:endParaRPr lang="en-US" dirty="0">
              <a:solidFill>
                <a:schemeClr val="bg1"/>
              </a:solidFill>
            </a:endParaRPr>
          </a:p>
        </p:txBody>
      </p:sp>
    </p:spTree>
  </p:cSld>
  <p:clrMapOvr>
    <a:masterClrMapping/>
  </p:clrMapOvr>
  <p:transition spd="slow">
    <p:randomBa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3000" r="-6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382000" cy="5105400"/>
          </a:xfrm>
        </p:spPr>
        <p:txBody>
          <a:bodyPr>
            <a:normAutofit/>
          </a:bodyPr>
          <a:lstStyle/>
          <a:p>
            <a:r>
              <a:rPr lang="en-US" dirty="0">
                <a:solidFill>
                  <a:schemeClr val="tx2">
                    <a:lumMod val="75000"/>
                  </a:schemeClr>
                </a:solidFill>
              </a:rPr>
              <a:t>Art is the enhancement of every culture represented through different forms of expression. The art and culture of Venezuela is </a:t>
            </a:r>
            <a:r>
              <a:rPr lang="en-US" dirty="0" smtClean="0">
                <a:solidFill>
                  <a:schemeClr val="tx2">
                    <a:lumMod val="75000"/>
                  </a:schemeClr>
                </a:solidFill>
              </a:rPr>
              <a:t>a melting pot of different </a:t>
            </a:r>
            <a:r>
              <a:rPr lang="en-US" dirty="0">
                <a:solidFill>
                  <a:schemeClr val="tx2">
                    <a:lumMod val="75000"/>
                  </a:schemeClr>
                </a:solidFill>
              </a:rPr>
              <a:t>ethnic tribes and social groups comprised of native population. Each region of the country has its unique food, music and natural tradition which </a:t>
            </a:r>
            <a:r>
              <a:rPr lang="en-US" dirty="0" smtClean="0">
                <a:solidFill>
                  <a:schemeClr val="tx2">
                    <a:lumMod val="75000"/>
                  </a:schemeClr>
                </a:solidFill>
              </a:rPr>
              <a:t>is reflected </a:t>
            </a:r>
            <a:r>
              <a:rPr lang="en-US" dirty="0">
                <a:solidFill>
                  <a:schemeClr val="tx2">
                    <a:lumMod val="75000"/>
                  </a:schemeClr>
                </a:solidFill>
              </a:rPr>
              <a:t>through its </a:t>
            </a:r>
            <a:r>
              <a:rPr lang="en-US" dirty="0" smtClean="0">
                <a:solidFill>
                  <a:schemeClr val="tx2">
                    <a:lumMod val="75000"/>
                  </a:schemeClr>
                </a:solidFill>
              </a:rPr>
              <a:t>festivals. Art and culture of Venezuela is a </a:t>
            </a:r>
            <a:r>
              <a:rPr lang="en-US" dirty="0">
                <a:solidFill>
                  <a:schemeClr val="tx2">
                    <a:lumMod val="75000"/>
                  </a:schemeClr>
                </a:solidFill>
              </a:rPr>
              <a:t>mixed assortment of various ethnicity and forms. </a:t>
            </a: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b="1" dirty="0"/>
              <a:t>A Brief Historical Background</a:t>
            </a:r>
            <a:endParaRPr lang="en-US" dirty="0"/>
          </a:p>
        </p:txBody>
      </p:sp>
      <p:sp>
        <p:nvSpPr>
          <p:cNvPr id="3" name="Content Placeholder 2"/>
          <p:cNvSpPr>
            <a:spLocks noGrp="1"/>
          </p:cNvSpPr>
          <p:nvPr>
            <p:ph idx="1"/>
          </p:nvPr>
        </p:nvSpPr>
        <p:spPr>
          <a:xfrm>
            <a:off x="457200" y="1219200"/>
            <a:ext cx="8229600" cy="4648201"/>
          </a:xfrm>
        </p:spPr>
        <p:txBody>
          <a:bodyPr>
            <a:normAutofit fontScale="92500" lnSpcReduction="10000"/>
          </a:bodyPr>
          <a:lstStyle/>
          <a:p>
            <a:r>
              <a:rPr lang="en-US" dirty="0">
                <a:solidFill>
                  <a:srgbClr val="7030A0"/>
                </a:solidFill>
              </a:rPr>
              <a:t>After the conquest of the Spanish colonists, the culture of Venezuela experienced a great change affecting the social, political and economic life of the people living there. The ancient influence of the pre-Hispanic communities was included by the strong cultural agreement of the Spaniards. After the Spanish defeat, the traditional Venezuelan music developed as a blend of Spanish and African rhythms which have been redefined from time to time in order to meet the demands of the new generation. </a:t>
            </a:r>
          </a:p>
        </p:txBody>
      </p:sp>
    </p:spTree>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7030A0"/>
                </a:solidFill>
              </a:rPr>
              <a:t> </a:t>
            </a:r>
            <a:r>
              <a:rPr lang="en-US" dirty="0" smtClean="0">
                <a:solidFill>
                  <a:srgbClr val="00B050"/>
                </a:solidFill>
              </a:rPr>
              <a:t>Music and Dance</a:t>
            </a:r>
            <a:endParaRPr lang="en-US" dirty="0">
              <a:solidFill>
                <a:srgbClr val="00B050"/>
              </a:solidFill>
            </a:endParaRPr>
          </a:p>
        </p:txBody>
      </p:sp>
      <p:sp>
        <p:nvSpPr>
          <p:cNvPr id="3" name="Content Placeholder 2"/>
          <p:cNvSpPr>
            <a:spLocks noGrp="1"/>
          </p:cNvSpPr>
          <p:nvPr>
            <p:ph idx="1"/>
          </p:nvPr>
        </p:nvSpPr>
        <p:spPr>
          <a:xfrm>
            <a:off x="457200" y="1295401"/>
            <a:ext cx="8229600" cy="4648200"/>
          </a:xfrm>
        </p:spPr>
        <p:txBody>
          <a:bodyPr>
            <a:normAutofit fontScale="85000" lnSpcReduction="20000"/>
          </a:bodyPr>
          <a:lstStyle/>
          <a:p>
            <a:r>
              <a:rPr lang="en-US" sz="3500" dirty="0">
                <a:solidFill>
                  <a:srgbClr val="00B0F0"/>
                </a:solidFill>
              </a:rPr>
              <a:t>Venezuela Music obtained </a:t>
            </a:r>
            <a:r>
              <a:rPr lang="en-US" sz="3500" dirty="0" smtClean="0">
                <a:solidFill>
                  <a:srgbClr val="00B0F0"/>
                </a:solidFill>
              </a:rPr>
              <a:t>a </a:t>
            </a:r>
            <a:r>
              <a:rPr lang="en-US" sz="3500" dirty="0">
                <a:solidFill>
                  <a:srgbClr val="00B0F0"/>
                </a:solidFill>
              </a:rPr>
              <a:t>completely new rhythm, which was the </a:t>
            </a:r>
            <a:r>
              <a:rPr lang="en-US" sz="3500" dirty="0" smtClean="0">
                <a:solidFill>
                  <a:srgbClr val="00B0F0"/>
                </a:solidFill>
              </a:rPr>
              <a:t>gathering </a:t>
            </a:r>
            <a:r>
              <a:rPr lang="en-US" sz="3500" dirty="0">
                <a:solidFill>
                  <a:srgbClr val="00B0F0"/>
                </a:solidFill>
              </a:rPr>
              <a:t>of Spanish, </a:t>
            </a:r>
            <a:r>
              <a:rPr lang="en-US" sz="3500" dirty="0" smtClean="0">
                <a:solidFill>
                  <a:srgbClr val="00B0F0"/>
                </a:solidFill>
              </a:rPr>
              <a:t>African, </a:t>
            </a:r>
            <a:r>
              <a:rPr lang="en-US" sz="3500" dirty="0">
                <a:solidFill>
                  <a:srgbClr val="00B0F0"/>
                </a:solidFill>
              </a:rPr>
              <a:t>and the </a:t>
            </a:r>
            <a:r>
              <a:rPr lang="en-US" sz="3500" dirty="0" smtClean="0">
                <a:solidFill>
                  <a:srgbClr val="00B0F0"/>
                </a:solidFill>
              </a:rPr>
              <a:t>native </a:t>
            </a:r>
            <a:r>
              <a:rPr lang="en-US" sz="3500" dirty="0">
                <a:solidFill>
                  <a:srgbClr val="00B0F0"/>
                </a:solidFill>
              </a:rPr>
              <a:t>musical notes and beats. The region that has evidently been influenced by the African music is the north east coast of Venezuela . The ‘</a:t>
            </a:r>
            <a:r>
              <a:rPr lang="en-US" sz="3500" dirty="0" err="1">
                <a:solidFill>
                  <a:srgbClr val="00B0F0"/>
                </a:solidFill>
              </a:rPr>
              <a:t>Gaita’is</a:t>
            </a:r>
            <a:r>
              <a:rPr lang="en-US" sz="3500" dirty="0">
                <a:solidFill>
                  <a:srgbClr val="00B0F0"/>
                </a:solidFill>
              </a:rPr>
              <a:t> the traditional music of </a:t>
            </a:r>
            <a:r>
              <a:rPr lang="en-US" sz="3500" dirty="0" smtClean="0">
                <a:solidFill>
                  <a:srgbClr val="00B0F0"/>
                </a:solidFill>
              </a:rPr>
              <a:t>Christmas in Venezuela, </a:t>
            </a:r>
            <a:r>
              <a:rPr lang="en-US" sz="3500" dirty="0">
                <a:solidFill>
                  <a:srgbClr val="00B0F0"/>
                </a:solidFill>
              </a:rPr>
              <a:t>which is accompanied by four-stringed guitars and maracas. This guitar enhances the rhythmic beat of the most popular art form called the ‘</a:t>
            </a:r>
            <a:r>
              <a:rPr lang="en-US" sz="3500" dirty="0" err="1">
                <a:solidFill>
                  <a:srgbClr val="00B0F0"/>
                </a:solidFill>
              </a:rPr>
              <a:t>joropo</a:t>
            </a:r>
            <a:r>
              <a:rPr lang="en-US" sz="3500" dirty="0">
                <a:solidFill>
                  <a:srgbClr val="00B0F0"/>
                </a:solidFill>
              </a:rPr>
              <a:t>’. </a:t>
            </a:r>
            <a:r>
              <a:rPr lang="en-US" sz="3500" dirty="0" smtClean="0">
                <a:solidFill>
                  <a:srgbClr val="00B0F0"/>
                </a:solidFill>
              </a:rPr>
              <a:t> </a:t>
            </a:r>
          </a:p>
          <a:p>
            <a:r>
              <a:rPr lang="en-US" sz="3500" dirty="0" smtClean="0">
                <a:solidFill>
                  <a:srgbClr val="FF0000"/>
                </a:solidFill>
              </a:rPr>
              <a:t>Some </a:t>
            </a:r>
            <a:r>
              <a:rPr lang="en-US" sz="3500" dirty="0">
                <a:solidFill>
                  <a:srgbClr val="FF0000"/>
                </a:solidFill>
              </a:rPr>
              <a:t>of the other important dance forms in Venezuela are ‘</a:t>
            </a:r>
            <a:r>
              <a:rPr lang="en-US" sz="3500" dirty="0" err="1">
                <a:solidFill>
                  <a:srgbClr val="FF0000"/>
                </a:solidFill>
              </a:rPr>
              <a:t>merengue</a:t>
            </a:r>
            <a:r>
              <a:rPr lang="en-US" sz="3500" dirty="0">
                <a:solidFill>
                  <a:srgbClr val="FF0000"/>
                </a:solidFill>
              </a:rPr>
              <a:t>’ and Puerto Rican salsa</a:t>
            </a:r>
            <a:r>
              <a:rPr lang="en-US" dirty="0">
                <a:solidFill>
                  <a:srgbClr val="FF0000"/>
                </a:solidFill>
              </a:rPr>
              <a:t>. </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solidFill>
                  <a:schemeClr val="accent6">
                    <a:lumMod val="75000"/>
                  </a:schemeClr>
                </a:solidFill>
              </a:rPr>
              <a:t>Literature</a:t>
            </a:r>
            <a:r>
              <a:rPr lang="en-US" dirty="0" smtClean="0">
                <a:solidFill>
                  <a:schemeClr val="accent6">
                    <a:lumMod val="20000"/>
                    <a:lumOff val="80000"/>
                  </a:schemeClr>
                </a:solidFill>
              </a:rPr>
              <a:t> </a:t>
            </a:r>
            <a:endParaRPr lang="en-US" dirty="0">
              <a:solidFill>
                <a:schemeClr val="accent6">
                  <a:lumMod val="20000"/>
                  <a:lumOff val="80000"/>
                </a:schemeClr>
              </a:solidFill>
            </a:endParaRPr>
          </a:p>
        </p:txBody>
      </p:sp>
      <p:sp>
        <p:nvSpPr>
          <p:cNvPr id="3" name="Content Placeholder 2"/>
          <p:cNvSpPr>
            <a:spLocks noGrp="1"/>
          </p:cNvSpPr>
          <p:nvPr>
            <p:ph idx="1"/>
          </p:nvPr>
        </p:nvSpPr>
        <p:spPr>
          <a:xfrm>
            <a:off x="457200" y="1143000"/>
            <a:ext cx="8229600" cy="4648201"/>
          </a:xfrm>
        </p:spPr>
        <p:txBody>
          <a:bodyPr>
            <a:normAutofit fontScale="92500" lnSpcReduction="20000"/>
          </a:bodyPr>
          <a:lstStyle/>
          <a:p>
            <a:r>
              <a:rPr lang="en-US" dirty="0">
                <a:solidFill>
                  <a:schemeClr val="bg1"/>
                </a:solidFill>
              </a:rPr>
              <a:t>Venezuela literature is also an important aspect of Venezuela Art. Although literature began to gain stronghold on the Venezuelan soil during the colonial period, it did not take long to realize the importance of literary figures like Andrés </a:t>
            </a:r>
            <a:r>
              <a:rPr lang="en-US" dirty="0" err="1">
                <a:solidFill>
                  <a:schemeClr val="bg1"/>
                </a:solidFill>
              </a:rPr>
              <a:t>Eloy</a:t>
            </a:r>
            <a:r>
              <a:rPr lang="en-US" dirty="0">
                <a:solidFill>
                  <a:schemeClr val="bg1"/>
                </a:solidFill>
              </a:rPr>
              <a:t> Blanco, Arturo </a:t>
            </a:r>
            <a:r>
              <a:rPr lang="en-US" dirty="0" err="1">
                <a:solidFill>
                  <a:schemeClr val="bg1"/>
                </a:solidFill>
              </a:rPr>
              <a:t>Uslar</a:t>
            </a:r>
            <a:r>
              <a:rPr lang="en-US" dirty="0">
                <a:solidFill>
                  <a:schemeClr val="bg1"/>
                </a:solidFill>
              </a:rPr>
              <a:t> </a:t>
            </a:r>
            <a:r>
              <a:rPr lang="en-US" dirty="0" err="1">
                <a:solidFill>
                  <a:schemeClr val="bg1"/>
                </a:solidFill>
              </a:rPr>
              <a:t>Pietri</a:t>
            </a:r>
            <a:r>
              <a:rPr lang="en-US" dirty="0">
                <a:solidFill>
                  <a:schemeClr val="bg1"/>
                </a:solidFill>
              </a:rPr>
              <a:t>, Miguel Otero Silva, and </a:t>
            </a:r>
            <a:r>
              <a:rPr lang="en-US" dirty="0" err="1">
                <a:solidFill>
                  <a:schemeClr val="bg1"/>
                </a:solidFill>
              </a:rPr>
              <a:t>Rómulo</a:t>
            </a:r>
            <a:r>
              <a:rPr lang="en-US" dirty="0">
                <a:solidFill>
                  <a:schemeClr val="bg1"/>
                </a:solidFill>
              </a:rPr>
              <a:t> Gallegos</a:t>
            </a:r>
            <a:r>
              <a:rPr lang="en-US" dirty="0" smtClean="0">
                <a:solidFill>
                  <a:schemeClr val="bg1"/>
                </a:solidFill>
              </a:rPr>
              <a:t>.</a:t>
            </a:r>
          </a:p>
          <a:p>
            <a:r>
              <a:rPr lang="en-US" dirty="0" smtClean="0"/>
              <a:t> </a:t>
            </a:r>
            <a:r>
              <a:rPr lang="en-US" dirty="0" smtClean="0">
                <a:solidFill>
                  <a:srgbClr val="FF0000"/>
                </a:solidFill>
              </a:rPr>
              <a:t>With famous figures like Arturo </a:t>
            </a:r>
            <a:r>
              <a:rPr lang="en-US" dirty="0" err="1" smtClean="0">
                <a:solidFill>
                  <a:srgbClr val="FF0000"/>
                </a:solidFill>
              </a:rPr>
              <a:t>Michelena</a:t>
            </a:r>
            <a:r>
              <a:rPr lang="en-US" dirty="0" smtClean="0">
                <a:solidFill>
                  <a:srgbClr val="FF0000"/>
                </a:solidFill>
              </a:rPr>
              <a:t>, and Marisol Escobar, in the field of Venezuela fine art and literature, the cultural heritage of the country is now being studied under new light. </a:t>
            </a:r>
          </a:p>
          <a:p>
            <a:endParaRPr lang="en-US" dirty="0" smtClean="0"/>
          </a:p>
          <a:p>
            <a:endParaRPr lang="en-US" dirty="0"/>
          </a:p>
        </p:txBody>
      </p:sp>
    </p:spTree>
  </p:cSld>
  <p:clrMapOvr>
    <a:masterClrMapping/>
  </p:clrMapOvr>
  <p:transition spd="slow">
    <p:wedg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6000" r="-6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50000"/>
                  </a:schemeClr>
                </a:solidFill>
              </a:rPr>
              <a:t>Painting</a:t>
            </a:r>
            <a:endParaRPr lang="en-US" dirty="0">
              <a:solidFill>
                <a:schemeClr val="tx2">
                  <a:lumMod val="50000"/>
                </a:schemeClr>
              </a:solidFill>
            </a:endParaRPr>
          </a:p>
        </p:txBody>
      </p:sp>
      <p:sp>
        <p:nvSpPr>
          <p:cNvPr id="3" name="Content Placeholder 2"/>
          <p:cNvSpPr>
            <a:spLocks noGrp="1"/>
          </p:cNvSpPr>
          <p:nvPr>
            <p:ph idx="1"/>
          </p:nvPr>
        </p:nvSpPr>
        <p:spPr>
          <a:xfrm>
            <a:off x="457200" y="1295401"/>
            <a:ext cx="8229600" cy="4648199"/>
          </a:xfrm>
        </p:spPr>
        <p:txBody>
          <a:bodyPr>
            <a:normAutofit fontScale="92500" lnSpcReduction="20000"/>
          </a:bodyPr>
          <a:lstStyle/>
          <a:p>
            <a:r>
              <a:rPr lang="en-US" dirty="0" smtClean="0">
                <a:solidFill>
                  <a:schemeClr val="accent6">
                    <a:lumMod val="20000"/>
                    <a:lumOff val="80000"/>
                  </a:schemeClr>
                </a:solidFill>
              </a:rPr>
              <a:t>Venezuela painting took a significant turn from the pre-colonial rock carvings to religious paintings in the colonial period. The era saw a significant blend of both styles, although religion continued to be the main theme. Some of the important figures in the field of Venezuela painting and sculpture were Enrique Antonio </a:t>
            </a:r>
            <a:r>
              <a:rPr lang="en-US" dirty="0" err="1" smtClean="0">
                <a:solidFill>
                  <a:schemeClr val="accent6">
                    <a:lumMod val="20000"/>
                    <a:lumOff val="80000"/>
                  </a:schemeClr>
                </a:solidFill>
              </a:rPr>
              <a:t>Hernández</a:t>
            </a:r>
            <a:r>
              <a:rPr lang="en-US" dirty="0" smtClean="0">
                <a:solidFill>
                  <a:schemeClr val="accent6">
                    <a:lumMod val="20000"/>
                    <a:lumOff val="80000"/>
                  </a:schemeClr>
                </a:solidFill>
              </a:rPr>
              <a:t> </a:t>
            </a:r>
            <a:r>
              <a:rPr lang="en-US" dirty="0" err="1" smtClean="0">
                <a:solidFill>
                  <a:schemeClr val="accent6">
                    <a:lumMod val="20000"/>
                    <a:lumOff val="80000"/>
                  </a:schemeClr>
                </a:solidFill>
              </a:rPr>
              <a:t>Prieto</a:t>
            </a:r>
            <a:r>
              <a:rPr lang="en-US" dirty="0" smtClean="0">
                <a:solidFill>
                  <a:schemeClr val="accent6">
                    <a:lumMod val="20000"/>
                    <a:lumOff val="80000"/>
                  </a:schemeClr>
                </a:solidFill>
              </a:rPr>
              <a:t>, Antonio José </a:t>
            </a:r>
            <a:r>
              <a:rPr lang="en-US" dirty="0" err="1" smtClean="0">
                <a:solidFill>
                  <a:schemeClr val="accent6">
                    <a:lumMod val="20000"/>
                    <a:lumOff val="80000"/>
                  </a:schemeClr>
                </a:solidFill>
              </a:rPr>
              <a:t>Landaeta’s</a:t>
            </a:r>
            <a:r>
              <a:rPr lang="en-US" dirty="0" smtClean="0">
                <a:solidFill>
                  <a:schemeClr val="accent6">
                    <a:lumMod val="20000"/>
                    <a:lumOff val="80000"/>
                  </a:schemeClr>
                </a:solidFill>
              </a:rPr>
              <a:t> and </a:t>
            </a:r>
            <a:r>
              <a:rPr lang="en-US" dirty="0" err="1" smtClean="0">
                <a:solidFill>
                  <a:schemeClr val="accent6">
                    <a:lumMod val="20000"/>
                    <a:lumOff val="80000"/>
                  </a:schemeClr>
                </a:solidFill>
              </a:rPr>
              <a:t>Martín</a:t>
            </a:r>
            <a:r>
              <a:rPr lang="en-US" dirty="0" smtClean="0">
                <a:solidFill>
                  <a:schemeClr val="accent6">
                    <a:lumMod val="20000"/>
                    <a:lumOff val="80000"/>
                  </a:schemeClr>
                </a:solidFill>
              </a:rPr>
              <a:t> Tovar.  </a:t>
            </a:r>
          </a:p>
          <a:p>
            <a:r>
              <a:rPr lang="en-US" dirty="0" smtClean="0">
                <a:solidFill>
                  <a:srgbClr val="FFFF00"/>
                </a:solidFill>
              </a:rPr>
              <a:t>Kinetic art in Venezuela gained power in the end of the 20th century, with artists like Carlos Cruz </a:t>
            </a:r>
            <a:r>
              <a:rPr lang="en-US" dirty="0" err="1" smtClean="0">
                <a:solidFill>
                  <a:srgbClr val="FFFF00"/>
                </a:solidFill>
              </a:rPr>
              <a:t>Díez</a:t>
            </a:r>
            <a:r>
              <a:rPr lang="en-US" dirty="0" smtClean="0">
                <a:solidFill>
                  <a:srgbClr val="FFFF00"/>
                </a:solidFill>
              </a:rPr>
              <a:t> and </a:t>
            </a:r>
            <a:r>
              <a:rPr lang="en-US" dirty="0" err="1" smtClean="0">
                <a:solidFill>
                  <a:srgbClr val="FFFF00"/>
                </a:solidFill>
              </a:rPr>
              <a:t>Jesús</a:t>
            </a:r>
            <a:r>
              <a:rPr lang="en-US" dirty="0" smtClean="0">
                <a:solidFill>
                  <a:srgbClr val="FFFF00"/>
                </a:solidFill>
              </a:rPr>
              <a:t> Rafael Soto. </a:t>
            </a:r>
          </a:p>
          <a:p>
            <a:pPr>
              <a:buNone/>
            </a:pPr>
            <a:endParaRPr lang="en-US" dirty="0"/>
          </a:p>
        </p:txBody>
      </p:sp>
    </p:spTree>
  </p:cSld>
  <p:clrMapOvr>
    <a:masterClrMapping/>
  </p:clrMapOvr>
  <p:transition spd="slow">
    <p:wheel spokes="8"/>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2000" r="-6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Santiago </a:t>
            </a:r>
            <a:r>
              <a:rPr lang="en-US" dirty="0" err="1">
                <a:solidFill>
                  <a:schemeClr val="accent2"/>
                </a:solidFill>
              </a:rPr>
              <a:t>Pol</a:t>
            </a:r>
            <a:endParaRPr lang="en-US" dirty="0">
              <a:solidFill>
                <a:schemeClr val="accent2"/>
              </a:solidFill>
            </a:endParaRPr>
          </a:p>
        </p:txBody>
      </p:sp>
      <p:sp>
        <p:nvSpPr>
          <p:cNvPr id="3" name="Content Placeholder 2"/>
          <p:cNvSpPr>
            <a:spLocks noGrp="1"/>
          </p:cNvSpPr>
          <p:nvPr>
            <p:ph idx="1"/>
          </p:nvPr>
        </p:nvSpPr>
        <p:spPr/>
        <p:txBody>
          <a:bodyPr/>
          <a:lstStyle/>
          <a:p>
            <a:r>
              <a:rPr lang="en-US" dirty="0">
                <a:solidFill>
                  <a:schemeClr val="accent6">
                    <a:lumMod val="50000"/>
                  </a:schemeClr>
                </a:solidFill>
              </a:rPr>
              <a:t>He is </a:t>
            </a:r>
            <a:r>
              <a:rPr lang="en-US" dirty="0" smtClean="0">
                <a:solidFill>
                  <a:schemeClr val="accent6">
                    <a:lumMod val="50000"/>
                  </a:schemeClr>
                </a:solidFill>
              </a:rPr>
              <a:t>the # 1 </a:t>
            </a:r>
            <a:r>
              <a:rPr lang="en-US" dirty="0">
                <a:solidFill>
                  <a:schemeClr val="accent6">
                    <a:lumMod val="50000"/>
                  </a:schemeClr>
                </a:solidFill>
              </a:rPr>
              <a:t>graphic designer in Venezuela . He is world famous for his outstanding </a:t>
            </a:r>
            <a:r>
              <a:rPr lang="en-US" dirty="0" smtClean="0">
                <a:solidFill>
                  <a:schemeClr val="accent6">
                    <a:lumMod val="50000"/>
                  </a:schemeClr>
                </a:solidFill>
              </a:rPr>
              <a:t>colorful </a:t>
            </a:r>
            <a:r>
              <a:rPr lang="en-US" dirty="0">
                <a:solidFill>
                  <a:schemeClr val="accent6">
                    <a:lumMod val="50000"/>
                  </a:schemeClr>
                </a:solidFill>
              </a:rPr>
              <a:t>posters and logos. </a:t>
            </a:r>
            <a:r>
              <a:rPr lang="en-US" dirty="0" err="1">
                <a:solidFill>
                  <a:schemeClr val="accent6">
                    <a:lumMod val="50000"/>
                  </a:schemeClr>
                </a:solidFill>
              </a:rPr>
              <a:t>Pol's</a:t>
            </a:r>
            <a:r>
              <a:rPr lang="en-US" dirty="0">
                <a:solidFill>
                  <a:schemeClr val="accent6">
                    <a:lumMod val="50000"/>
                  </a:schemeClr>
                </a:solidFill>
              </a:rPr>
              <a:t> work has received several awards at various international design competitions, among others from the Art Directors Club of New York. </a:t>
            </a:r>
          </a:p>
          <a:p>
            <a:endParaRPr lang="en-US" dirty="0"/>
          </a:p>
          <a:p>
            <a:endParaRPr lang="en-US" dirty="0"/>
          </a:p>
        </p:txBody>
      </p:sp>
    </p:spTree>
  </p:cSld>
  <p:clrMapOvr>
    <a:masterClrMapping/>
  </p:clrMapOvr>
  <p:transition spd="slow">
    <p:newsflash/>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72000"/>
          </a:xfrm>
        </p:spPr>
        <p:txBody>
          <a:bodyPr/>
          <a:lstStyle/>
          <a:p>
            <a:r>
              <a:rPr lang="en-US" dirty="0">
                <a:solidFill>
                  <a:schemeClr val="bg1">
                    <a:lumMod val="50000"/>
                  </a:schemeClr>
                </a:solidFill>
              </a:rPr>
              <a:t>Body painting is one form of art on show during Venezuela 's World Body Art Festival. The event explores various ways of using the human body as both the subject and prime material</a:t>
            </a:r>
            <a:r>
              <a:rPr lang="en-US" dirty="0" smtClean="0">
                <a:solidFill>
                  <a:schemeClr val="bg1">
                    <a:lumMod val="50000"/>
                  </a:schemeClr>
                </a:solidFill>
              </a:rPr>
              <a:t>. Each </a:t>
            </a:r>
            <a:r>
              <a:rPr lang="en-US" dirty="0">
                <a:solidFill>
                  <a:schemeClr val="bg1">
                    <a:lumMod val="50000"/>
                  </a:schemeClr>
                </a:solidFill>
              </a:rPr>
              <a:t>model has to stand for at least six hours as the artist turns them into living paintings. </a:t>
            </a:r>
          </a:p>
        </p:txBody>
      </p:sp>
    </p:spTree>
  </p:cSld>
  <p:clrMapOvr>
    <a:masterClrMapping/>
  </p:clrMapOvr>
  <p:transition spd="slow">
    <p:strips dir="rd"/>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1"/>
                </a:solidFill>
              </a:rPr>
              <a:t>National Anthem of Venezuela </a:t>
            </a:r>
            <a:br>
              <a:rPr lang="en-US" b="1" dirty="0" smtClean="0">
                <a:solidFill>
                  <a:schemeClr val="bg1"/>
                </a:solidFill>
              </a:rPr>
            </a:br>
            <a:endParaRPr lang="en-US" dirty="0">
              <a:solidFill>
                <a:schemeClr val="bg1"/>
              </a:solidFill>
            </a:endParaRPr>
          </a:p>
        </p:txBody>
      </p:sp>
      <p:sp>
        <p:nvSpPr>
          <p:cNvPr id="3" name="Content Placeholder 2"/>
          <p:cNvSpPr>
            <a:spLocks noGrp="1"/>
          </p:cNvSpPr>
          <p:nvPr>
            <p:ph idx="1"/>
          </p:nvPr>
        </p:nvSpPr>
        <p:spPr>
          <a:xfrm>
            <a:off x="457200" y="990600"/>
            <a:ext cx="8229600" cy="5486400"/>
          </a:xfrm>
        </p:spPr>
        <p:txBody>
          <a:bodyPr>
            <a:normAutofit fontScale="85000" lnSpcReduction="20000"/>
          </a:bodyPr>
          <a:lstStyle/>
          <a:p>
            <a:r>
              <a:rPr lang="en-US" dirty="0" smtClean="0">
                <a:solidFill>
                  <a:srgbClr val="FFFF00"/>
                </a:solidFill>
              </a:rPr>
              <a:t>The National </a:t>
            </a:r>
            <a:r>
              <a:rPr lang="en-US" dirty="0" smtClean="0">
                <a:solidFill>
                  <a:srgbClr val="FFFF00"/>
                </a:solidFill>
              </a:rPr>
              <a:t>anthem of Venezuela is </a:t>
            </a:r>
            <a:r>
              <a:rPr lang="en-US" dirty="0" smtClean="0">
                <a:solidFill>
                  <a:srgbClr val="FFFF00"/>
                </a:solidFill>
              </a:rPr>
              <a:t>nothing </a:t>
            </a:r>
            <a:r>
              <a:rPr lang="en-US" dirty="0" smtClean="0">
                <a:solidFill>
                  <a:srgbClr val="FFFF00"/>
                </a:solidFill>
              </a:rPr>
              <a:t>other than respect for the country, as it </a:t>
            </a:r>
            <a:r>
              <a:rPr lang="en-US" dirty="0" smtClean="0">
                <a:solidFill>
                  <a:srgbClr val="FFFF00"/>
                </a:solidFill>
              </a:rPr>
              <a:t>creates </a:t>
            </a:r>
            <a:r>
              <a:rPr lang="en-US" dirty="0" smtClean="0">
                <a:solidFill>
                  <a:srgbClr val="FFFF00"/>
                </a:solidFill>
              </a:rPr>
              <a:t>a sense of pride among the citizens of Venezuela. The anthem was composed by Vicente </a:t>
            </a:r>
            <a:r>
              <a:rPr lang="en-US" dirty="0" err="1" smtClean="0">
                <a:solidFill>
                  <a:srgbClr val="FFFF00"/>
                </a:solidFill>
              </a:rPr>
              <a:t>Salias</a:t>
            </a:r>
            <a:r>
              <a:rPr lang="en-US" dirty="0" smtClean="0">
                <a:solidFill>
                  <a:srgbClr val="FFFF00"/>
                </a:solidFill>
              </a:rPr>
              <a:t> and later the music was recreated by Juan José </a:t>
            </a:r>
            <a:r>
              <a:rPr lang="en-US" dirty="0" err="1" smtClean="0">
                <a:solidFill>
                  <a:srgbClr val="FFFF00"/>
                </a:solidFill>
              </a:rPr>
              <a:t>Landaeta</a:t>
            </a:r>
            <a:r>
              <a:rPr lang="en-US" dirty="0" smtClean="0">
                <a:solidFill>
                  <a:srgbClr val="FFFF00"/>
                </a:solidFill>
              </a:rPr>
              <a:t> and finally it came to be adopted on 1881. </a:t>
            </a:r>
            <a:r>
              <a:rPr lang="en-US" dirty="0" smtClean="0">
                <a:solidFill>
                  <a:srgbClr val="FFFF00"/>
                </a:solidFill>
              </a:rPr>
              <a:t>Some </a:t>
            </a:r>
            <a:r>
              <a:rPr lang="en-US" dirty="0" smtClean="0">
                <a:solidFill>
                  <a:srgbClr val="FFFF00"/>
                </a:solidFill>
              </a:rPr>
              <a:t>believe that the </a:t>
            </a:r>
            <a:r>
              <a:rPr lang="en-US" dirty="0" smtClean="0">
                <a:solidFill>
                  <a:srgbClr val="FFFF00"/>
                </a:solidFill>
              </a:rPr>
              <a:t>real </a:t>
            </a:r>
            <a:r>
              <a:rPr lang="en-US" dirty="0" smtClean="0">
                <a:solidFill>
                  <a:srgbClr val="FFFF00"/>
                </a:solidFill>
              </a:rPr>
              <a:t>composer was Andres Bello. </a:t>
            </a:r>
          </a:p>
          <a:p>
            <a:r>
              <a:rPr lang="en-US" dirty="0" smtClean="0">
                <a:solidFill>
                  <a:schemeClr val="bg1"/>
                </a:solidFill>
              </a:rPr>
              <a:t>The significance of this particular national anthem </a:t>
            </a:r>
            <a:r>
              <a:rPr lang="en-US" dirty="0" smtClean="0">
                <a:solidFill>
                  <a:schemeClr val="bg1"/>
                </a:solidFill>
              </a:rPr>
              <a:t>lies in </a:t>
            </a:r>
            <a:r>
              <a:rPr lang="en-US" dirty="0" smtClean="0">
                <a:solidFill>
                  <a:schemeClr val="bg1"/>
                </a:solidFill>
              </a:rPr>
              <a:t>the fact that it is a solemn representation of the patriotic feelings that led to the famous declaration of independence from the Spanish colonial rule. It was in May 25, 1881 that Antonio Guzman Blanco, who was the then President of the country, passed a decree whereby this song was officially accepted as the National anthem of the Republic of Venezuela. </a:t>
            </a:r>
            <a:br>
              <a:rPr lang="en-US" dirty="0" smtClean="0">
                <a:solidFill>
                  <a:schemeClr val="bg1"/>
                </a:solidFill>
              </a:rPr>
            </a:br>
            <a:endParaRPr lang="es-ES" dirty="0" smtClean="0">
              <a:solidFill>
                <a:schemeClr val="bg1"/>
              </a:solidFill>
            </a:endParaRPr>
          </a:p>
        </p:txBody>
      </p:sp>
    </p:spTree>
  </p:cSld>
  <p:clrMapOvr>
    <a:masterClrMapping/>
  </p:clrMapOvr>
  <p:transition spd="slow">
    <p:checker dir="ver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165</TotalTime>
  <Words>793</Words>
  <Application>Microsoft Office PowerPoint</Application>
  <PresentationFormat>On-screen Show (4:3)</PresentationFormat>
  <Paragraphs>34</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      Venezuelan Art and Culture </vt:lpstr>
      <vt:lpstr>Slide 2</vt:lpstr>
      <vt:lpstr>A Brief Historical Background</vt:lpstr>
      <vt:lpstr> Music and Dance</vt:lpstr>
      <vt:lpstr>Literature </vt:lpstr>
      <vt:lpstr>Painting</vt:lpstr>
      <vt:lpstr>Santiago Pol</vt:lpstr>
      <vt:lpstr>Slide 8</vt:lpstr>
      <vt:lpstr>National Anthem of Venezuela  </vt:lpstr>
      <vt:lpstr>Planning to Visit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dc:creator>
  <cp:lastModifiedBy>Sarah</cp:lastModifiedBy>
  <cp:revision>18</cp:revision>
  <dcterms:created xsi:type="dcterms:W3CDTF">2010-05-11T21:41:00Z</dcterms:created>
  <dcterms:modified xsi:type="dcterms:W3CDTF">2010-05-12T00:29:19Z</dcterms:modified>
</cp:coreProperties>
</file>